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595650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595650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595650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595650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595650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5pPr>
    <a:lvl6pPr marL="2286000" algn="l" defTabSz="914400" rtl="0" eaLnBrk="1" latinLnBrk="0" hangingPunct="1">
      <a:defRPr sz="3600" kern="1200">
        <a:solidFill>
          <a:srgbClr val="595650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6pPr>
    <a:lvl7pPr marL="2743200" algn="l" defTabSz="914400" rtl="0" eaLnBrk="1" latinLnBrk="0" hangingPunct="1">
      <a:defRPr sz="3600" kern="1200">
        <a:solidFill>
          <a:srgbClr val="595650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7pPr>
    <a:lvl8pPr marL="3200400" algn="l" defTabSz="914400" rtl="0" eaLnBrk="1" latinLnBrk="0" hangingPunct="1">
      <a:defRPr sz="3600" kern="1200">
        <a:solidFill>
          <a:srgbClr val="595650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8pPr>
    <a:lvl9pPr marL="3657600" algn="l" defTabSz="914400" rtl="0" eaLnBrk="1" latinLnBrk="0" hangingPunct="1">
      <a:defRPr sz="3600" kern="1200">
        <a:solidFill>
          <a:srgbClr val="595650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82" y="9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3240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61069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265400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995081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73281984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56388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6388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049750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319235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322238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26176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3889294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66979212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7389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9900" y="1511300"/>
            <a:ext cx="2857500" cy="5689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1511300"/>
            <a:ext cx="8420100" cy="5689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73465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64311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254721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061960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45947231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302483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316657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820761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268093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04051524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9190612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584419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97861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9900" y="2597150"/>
            <a:ext cx="2857500" cy="6188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2597150"/>
            <a:ext cx="842010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776188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780985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919780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09928365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5598908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18916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631014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503000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87322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441680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87806101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933633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4352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9889291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5699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3229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57738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042751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377313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71369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8274256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98684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5312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7432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43357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29236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7437976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56388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6388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1418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12032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47121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7948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494616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9382075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7769769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873717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8142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69867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85592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3119851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255905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98850" y="2768600"/>
            <a:ext cx="255905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62448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9944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2807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87400" y="5308600"/>
            <a:ext cx="5638800" cy="1892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78600" y="5308600"/>
            <a:ext cx="5638800" cy="1892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61698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82243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9112735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9523697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01574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72463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56839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89831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4036491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255905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98850" y="2768600"/>
            <a:ext cx="255905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09657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9559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75954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39613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006818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4205478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8975864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07637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259091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02169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11440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0382859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87400" y="5308600"/>
            <a:ext cx="2559050" cy="2463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98850" y="5308600"/>
            <a:ext cx="2559050" cy="2463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14341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11494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303921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285912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549016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2209904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449470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78566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740275" y="1981200"/>
            <a:ext cx="1317625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1981200"/>
            <a:ext cx="3800475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627482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1664315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560955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693066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76485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87400" y="8445500"/>
            <a:ext cx="5638800" cy="774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78600" y="8445500"/>
            <a:ext cx="5638800" cy="774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072713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126326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248031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08376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86662585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42243721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70243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9900" y="7188200"/>
            <a:ext cx="2857500" cy="203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7188200"/>
            <a:ext cx="8420100" cy="2032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797226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24014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7756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26518055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55889709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46900" y="2768600"/>
            <a:ext cx="255905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9658350" y="2768600"/>
            <a:ext cx="255905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500874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24256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62227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1024768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7484419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74344742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367604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581845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385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24892460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921191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78404676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87400" y="1257300"/>
            <a:ext cx="5638800" cy="723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78600" y="1257300"/>
            <a:ext cx="5638800" cy="723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88624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0340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863518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259117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86199105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7553803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12551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59900" y="519113"/>
            <a:ext cx="2857500" cy="7977187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87400" y="519113"/>
            <a:ext cx="8420100" cy="79771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6738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87400" y="1511300"/>
            <a:ext cx="1143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87400" y="5308600"/>
            <a:ext cx="11430000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altLang="es-ES" smtClean="0">
                <a:sym typeface="Hoefler Text" charset="0"/>
              </a:rPr>
              <a:t>Second level</a:t>
            </a:r>
          </a:p>
          <a:p>
            <a:pPr lvl="2"/>
            <a:r>
              <a:rPr lang="en-US" altLang="es-ES" smtClean="0">
                <a:sym typeface="Hoefler Text" charset="0"/>
              </a:rPr>
              <a:t>Third level</a:t>
            </a:r>
          </a:p>
          <a:p>
            <a:pPr lvl="3"/>
            <a:r>
              <a:rPr lang="en-US" altLang="es-ES" smtClean="0">
                <a:sym typeface="Hoefler Text" charset="0"/>
              </a:rPr>
              <a:t>Fourth level</a:t>
            </a:r>
          </a:p>
          <a:p>
            <a:pPr lvl="4"/>
            <a:r>
              <a:rPr lang="en-US" altLang="es-E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5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algn="ctr" rtl="0" fontAlgn="base">
        <a:spcBef>
          <a:spcPct val="0"/>
        </a:spcBef>
        <a:spcAft>
          <a:spcPct val="0"/>
        </a:spcAft>
        <a:defRPr sz="5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algn="ctr" rtl="0" fontAlgn="base">
        <a:spcBef>
          <a:spcPct val="0"/>
        </a:spcBef>
        <a:spcAft>
          <a:spcPct val="0"/>
        </a:spcAft>
        <a:defRPr sz="5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algn="ctr" rtl="0" fontAlgn="base">
        <a:spcBef>
          <a:spcPct val="0"/>
        </a:spcBef>
        <a:spcAft>
          <a:spcPct val="0"/>
        </a:spcAft>
        <a:defRPr sz="5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algn="ctr" rtl="0" fontAlgn="base">
        <a:spcBef>
          <a:spcPct val="0"/>
        </a:spcBef>
        <a:spcAft>
          <a:spcPct val="0"/>
        </a:spcAft>
        <a:defRPr sz="5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87400" y="2768600"/>
            <a:ext cx="1143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altLang="es-ES" smtClean="0">
                <a:sym typeface="Hoefler Text" charset="0"/>
              </a:rPr>
              <a:t>Second level</a:t>
            </a:r>
          </a:p>
          <a:p>
            <a:pPr lvl="2"/>
            <a:r>
              <a:rPr lang="en-US" altLang="es-ES" smtClean="0">
                <a:sym typeface="Hoefler Text" charset="0"/>
              </a:rPr>
              <a:t>Third level</a:t>
            </a:r>
          </a:p>
          <a:p>
            <a:pPr lvl="3"/>
            <a:r>
              <a:rPr lang="en-US" altLang="es-ES" smtClean="0">
                <a:sym typeface="Hoefler Text" charset="0"/>
              </a:rPr>
              <a:t>Fourth level</a:t>
            </a:r>
          </a:p>
          <a:p>
            <a:pPr lvl="4"/>
            <a:r>
              <a:rPr lang="en-US" altLang="es-E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marL="571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87400" y="3657600"/>
            <a:ext cx="1143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Baskervill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marL="571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10160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60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9050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349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marL="571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10160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60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9050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349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Baskervill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marL="571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10160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60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9050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349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87400" y="2768600"/>
            <a:ext cx="1143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altLang="es-ES" smtClean="0">
                <a:sym typeface="Hoefler Text" charset="0"/>
              </a:rPr>
              <a:t>Second level</a:t>
            </a:r>
          </a:p>
          <a:p>
            <a:pPr lvl="2"/>
            <a:r>
              <a:rPr lang="en-US" altLang="es-ES" smtClean="0">
                <a:sym typeface="Hoefler Text" charset="0"/>
              </a:rPr>
              <a:t>Third level</a:t>
            </a:r>
          </a:p>
          <a:p>
            <a:pPr lvl="3"/>
            <a:r>
              <a:rPr lang="en-US" altLang="es-ES" smtClean="0">
                <a:sym typeface="Hoefler Text" charset="0"/>
              </a:rPr>
              <a:t>Fourth level</a:t>
            </a:r>
          </a:p>
          <a:p>
            <a:pPr lvl="4"/>
            <a:r>
              <a:rPr lang="en-US" altLang="es-E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marL="571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87400" y="2768600"/>
            <a:ext cx="52705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altLang="es-ES" smtClean="0">
                <a:sym typeface="Hoefler Text" charset="0"/>
              </a:rPr>
              <a:t>Second level</a:t>
            </a:r>
          </a:p>
          <a:p>
            <a:pPr lvl="2"/>
            <a:r>
              <a:rPr lang="en-US" altLang="es-ES" smtClean="0">
                <a:sym typeface="Hoefler Text" charset="0"/>
              </a:rPr>
              <a:t>Third level</a:t>
            </a:r>
          </a:p>
          <a:p>
            <a:pPr lvl="3"/>
            <a:r>
              <a:rPr lang="en-US" altLang="es-ES" smtClean="0">
                <a:sym typeface="Hoefler Text" charset="0"/>
              </a:rPr>
              <a:t>Fourth level</a:t>
            </a:r>
          </a:p>
          <a:p>
            <a:pPr lvl="4"/>
            <a:r>
              <a:rPr lang="en-US" altLang="es-E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marL="571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87400" y="2768600"/>
            <a:ext cx="52705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altLang="es-ES" smtClean="0">
                <a:sym typeface="Hoefler Text" charset="0"/>
              </a:rPr>
              <a:t>Second level</a:t>
            </a:r>
          </a:p>
          <a:p>
            <a:pPr lvl="2"/>
            <a:r>
              <a:rPr lang="en-US" altLang="es-ES" smtClean="0">
                <a:sym typeface="Hoefler Text" charset="0"/>
              </a:rPr>
              <a:t>Third level</a:t>
            </a:r>
          </a:p>
          <a:p>
            <a:pPr lvl="3"/>
            <a:r>
              <a:rPr lang="en-US" altLang="es-ES" smtClean="0">
                <a:sym typeface="Hoefler Text" charset="0"/>
              </a:rPr>
              <a:t>Fourth level</a:t>
            </a:r>
          </a:p>
          <a:p>
            <a:pPr lvl="4"/>
            <a:r>
              <a:rPr lang="en-US" altLang="es-E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marL="571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87400" y="1981200"/>
            <a:ext cx="5270500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87400" y="5308600"/>
            <a:ext cx="527050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altLang="es-ES" smtClean="0">
                <a:sym typeface="Hoefler Text" charset="0"/>
              </a:rPr>
              <a:t>Second level</a:t>
            </a:r>
          </a:p>
          <a:p>
            <a:pPr lvl="2"/>
            <a:r>
              <a:rPr lang="en-US" altLang="es-ES" smtClean="0">
                <a:sym typeface="Hoefler Text" charset="0"/>
              </a:rPr>
              <a:t>Third level</a:t>
            </a:r>
          </a:p>
          <a:p>
            <a:pPr lvl="3"/>
            <a:r>
              <a:rPr lang="en-US" altLang="es-ES" smtClean="0">
                <a:sym typeface="Hoefler Text" charset="0"/>
              </a:rPr>
              <a:t>Fourth level</a:t>
            </a:r>
          </a:p>
          <a:p>
            <a:pPr lvl="4"/>
            <a:r>
              <a:rPr lang="en-US" altLang="es-E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algn="ctr" rtl="0" fontAlgn="base">
        <a:spcBef>
          <a:spcPts val="1200"/>
        </a:spcBef>
        <a:spcAft>
          <a:spcPct val="0"/>
        </a:spcAft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algn="ctr" rtl="0" fontAlgn="base">
        <a:spcBef>
          <a:spcPts val="1200"/>
        </a:spcBef>
        <a:spcAft>
          <a:spcPct val="0"/>
        </a:spcAft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algn="ctr" rtl="0" fontAlgn="base">
        <a:spcBef>
          <a:spcPts val="1200"/>
        </a:spcBef>
        <a:spcAft>
          <a:spcPct val="0"/>
        </a:spcAft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algn="ctr" rtl="0" fontAlgn="base">
        <a:spcBef>
          <a:spcPts val="1200"/>
        </a:spcBef>
        <a:spcAft>
          <a:spcPct val="0"/>
        </a:spcAft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algn="ctr" rtl="0" fontAlgn="base">
        <a:spcBef>
          <a:spcPts val="1200"/>
        </a:spcBef>
        <a:spcAft>
          <a:spcPct val="0"/>
        </a:spcAft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87400" y="7188200"/>
            <a:ext cx="11430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87400" y="8445500"/>
            <a:ext cx="11430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altLang="es-ES" smtClean="0">
                <a:sym typeface="Hoefler Text" charset="0"/>
              </a:rPr>
              <a:t>Second level</a:t>
            </a:r>
          </a:p>
          <a:p>
            <a:pPr lvl="2"/>
            <a:r>
              <a:rPr lang="en-US" altLang="es-ES" smtClean="0">
                <a:sym typeface="Hoefler Text" charset="0"/>
              </a:rPr>
              <a:t>Third level</a:t>
            </a:r>
          </a:p>
          <a:p>
            <a:pPr lvl="3"/>
            <a:r>
              <a:rPr lang="en-US" altLang="es-ES" smtClean="0">
                <a:sym typeface="Hoefler Text" charset="0"/>
              </a:rPr>
              <a:t>Fourth level</a:t>
            </a:r>
          </a:p>
          <a:p>
            <a:pPr lvl="4"/>
            <a:r>
              <a:rPr lang="en-US" altLang="es-E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1F5B5A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algn="ctr" rtl="0" fontAlgn="base">
        <a:spcBef>
          <a:spcPts val="1200"/>
        </a:spcBef>
        <a:spcAft>
          <a:spcPct val="0"/>
        </a:spcAft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algn="ctr" rtl="0" fontAlgn="base">
        <a:spcBef>
          <a:spcPts val="1200"/>
        </a:spcBef>
        <a:spcAft>
          <a:spcPct val="0"/>
        </a:spcAft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algn="ctr" rtl="0" fontAlgn="base">
        <a:spcBef>
          <a:spcPts val="1200"/>
        </a:spcBef>
        <a:spcAft>
          <a:spcPct val="0"/>
        </a:spcAft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algn="ctr" rtl="0" fontAlgn="base">
        <a:spcBef>
          <a:spcPts val="1200"/>
        </a:spcBef>
        <a:spcAft>
          <a:spcPct val="0"/>
        </a:spcAft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algn="ctr" rtl="0" fontAlgn="base">
        <a:spcBef>
          <a:spcPts val="1200"/>
        </a:spcBef>
        <a:spcAft>
          <a:spcPct val="0"/>
        </a:spcAft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946900" y="2768600"/>
            <a:ext cx="52705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altLang="es-ES" smtClean="0">
                <a:sym typeface="Hoefler Text" charset="0"/>
              </a:rPr>
              <a:t>Second level</a:t>
            </a:r>
          </a:p>
          <a:p>
            <a:pPr lvl="2"/>
            <a:r>
              <a:rPr lang="en-US" altLang="es-ES" smtClean="0">
                <a:sym typeface="Hoefler Text" charset="0"/>
              </a:rPr>
              <a:t>Third level</a:t>
            </a:r>
          </a:p>
          <a:p>
            <a:pPr lvl="3"/>
            <a:r>
              <a:rPr lang="en-US" altLang="es-ES" smtClean="0">
                <a:sym typeface="Hoefler Text" charset="0"/>
              </a:rPr>
              <a:t>Fourth level</a:t>
            </a:r>
          </a:p>
          <a:p>
            <a:pPr lvl="4"/>
            <a:r>
              <a:rPr lang="en-US" altLang="es-E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marL="5715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fontAlgn="base">
        <a:spcBef>
          <a:spcPts val="28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787400" y="1257300"/>
            <a:ext cx="11430000" cy="723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altLang="es-ES" smtClean="0">
                <a:sym typeface="Hoefler Text" charset="0"/>
              </a:rPr>
              <a:t>Second level</a:t>
            </a:r>
          </a:p>
          <a:p>
            <a:pPr lvl="2"/>
            <a:r>
              <a:rPr lang="en-US" altLang="es-ES" smtClean="0">
                <a:sym typeface="Hoefler Text" charset="0"/>
              </a:rPr>
              <a:t>Third level</a:t>
            </a:r>
          </a:p>
          <a:p>
            <a:pPr lvl="3"/>
            <a:r>
              <a:rPr lang="en-US" altLang="es-ES" smtClean="0">
                <a:sym typeface="Hoefler Text" charset="0"/>
              </a:rPr>
              <a:t>Fourth level</a:t>
            </a:r>
          </a:p>
          <a:p>
            <a:pPr lvl="4"/>
            <a:r>
              <a:rPr lang="en-US" altLang="es-E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800" kern="12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Baskerville" charset="0"/>
        </a:defRPr>
      </a:lvl1pPr>
      <a:lvl2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2pPr>
      <a:lvl3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3pPr>
      <a:lvl4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4pPr>
      <a:lvl5pPr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800">
          <a:solidFill>
            <a:srgbClr val="626053"/>
          </a:solidFill>
          <a:effectLst>
            <a:outerShdw blurRad="38100" dist="38100" dir="2700000" algn="tl">
              <a:srgbClr val="000000"/>
            </a:outerShdw>
          </a:effectLst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titleStyle>
    <p:bodyStyle>
      <a:lvl1pPr marL="571500" indent="-571500" algn="l" rtl="0" fontAlgn="base">
        <a:spcBef>
          <a:spcPts val="42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1pPr>
      <a:lvl2pPr marL="965200" indent="-571500" algn="l" rtl="0" fontAlgn="base">
        <a:spcBef>
          <a:spcPts val="42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2pPr>
      <a:lvl3pPr marL="1409700" indent="-571500" algn="l" rtl="0" fontAlgn="base">
        <a:spcBef>
          <a:spcPts val="42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3pPr>
      <a:lvl4pPr marL="1854200" indent="-571500" algn="l" rtl="0" fontAlgn="base">
        <a:spcBef>
          <a:spcPts val="42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4pPr>
      <a:lvl5pPr marL="2298700" indent="-571500" algn="l" rtl="0" fontAlgn="base">
        <a:spcBef>
          <a:spcPts val="4200"/>
        </a:spcBef>
        <a:spcAft>
          <a:spcPct val="0"/>
        </a:spcAft>
        <a:buSzPct val="124000"/>
        <a:buChar char="•"/>
        <a:defRPr sz="3600" kern="1200">
          <a:solidFill>
            <a:srgbClr val="4B4B4B"/>
          </a:solidFill>
          <a:latin typeface="+mn-lt"/>
          <a:ea typeface="+mn-ea"/>
          <a:cs typeface="+mn-cs"/>
          <a:sym typeface="Hoefler T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 dirty="0" err="1"/>
              <a:t>Corrupción</a:t>
            </a:r>
            <a:r>
              <a:rPr lang="en-US" altLang="es-ES" dirty="0"/>
              <a:t> </a:t>
            </a:r>
            <a:r>
              <a:rPr lang="en-US" altLang="es-ES" dirty="0" err="1" smtClean="0"/>
              <a:t>en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los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negocios</a:t>
            </a:r>
            <a:endParaRPr lang="en-US" altLang="es-ES" dirty="0"/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s-E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Conducta típica</a:t>
            </a:r>
          </a:p>
        </p:txBody>
      </p:sp>
      <p:sp>
        <p:nvSpPr>
          <p:cNvPr id="22530" name="AutoShape 2"/>
          <p:cNvSpPr>
            <a:spLocks/>
          </p:cNvSpPr>
          <p:nvPr/>
        </p:nvSpPr>
        <p:spPr bwMode="auto">
          <a:xfrm>
            <a:off x="1308100" y="2908300"/>
            <a:ext cx="10375900" cy="1447800"/>
          </a:xfrm>
          <a:prstGeom prst="roundRect">
            <a:avLst>
              <a:gd name="adj" fmla="val 1315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Solicitar, aceptar o recibir, por sí o por persona interpuesta</a:t>
            </a:r>
          </a:p>
        </p:txBody>
      </p:sp>
      <p:sp>
        <p:nvSpPr>
          <p:cNvPr id="22531" name="AutoShape 3"/>
          <p:cNvSpPr>
            <a:spLocks/>
          </p:cNvSpPr>
          <p:nvPr/>
        </p:nvSpPr>
        <p:spPr bwMode="auto">
          <a:xfrm>
            <a:off x="1308100" y="4724400"/>
            <a:ext cx="103759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un beneficio o ventaja de cualquier naturaleza no justificados</a:t>
            </a:r>
          </a:p>
        </p:txBody>
      </p:sp>
      <p:sp>
        <p:nvSpPr>
          <p:cNvPr id="22532" name="AutoShape 4"/>
          <p:cNvSpPr>
            <a:spLocks/>
          </p:cNvSpPr>
          <p:nvPr/>
        </p:nvSpPr>
        <p:spPr bwMode="auto">
          <a:xfrm>
            <a:off x="1308100" y="6362700"/>
            <a:ext cx="10375900" cy="1466428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con el fin de favorecer frente a terceros a quien le otorga o del que se espera el beneficio o ventaja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s-ES"/>
          </a:p>
        </p:txBody>
      </p:sp>
      <p:sp>
        <p:nvSpPr>
          <p:cNvPr id="23554" name="AutoShape 2"/>
          <p:cNvSpPr>
            <a:spLocks/>
          </p:cNvSpPr>
          <p:nvPr/>
        </p:nvSpPr>
        <p:spPr bwMode="auto">
          <a:xfrm>
            <a:off x="787400" y="3124200"/>
            <a:ext cx="25527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Solicitud</a:t>
            </a:r>
          </a:p>
        </p:txBody>
      </p:sp>
      <p:sp>
        <p:nvSpPr>
          <p:cNvPr id="23555" name="AutoShape 3"/>
          <p:cNvSpPr>
            <a:spLocks/>
          </p:cNvSpPr>
          <p:nvPr/>
        </p:nvSpPr>
        <p:spPr bwMode="auto">
          <a:xfrm>
            <a:off x="4622800" y="3124200"/>
            <a:ext cx="75946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reclamar, pedir o demandar</a:t>
            </a:r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787400" y="4597400"/>
            <a:ext cx="11430000" cy="3015704"/>
          </a:xfrm>
          <a:prstGeom prst="roundRect">
            <a:avLst>
              <a:gd name="adj" fmla="val 781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s-E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El incumplimiento de las obligaciones radica en el mejor precio que podría conseguir para la entidad en cuyo nombre o por cuya cuenta actúa, de no mediar la entrega de dádiva o comisión</a:t>
            </a:r>
            <a:endParaRPr lang="es-ES" altLang="es-ES" sz="3600" dirty="0">
              <a:solidFill>
                <a:srgbClr val="FFFFFF"/>
              </a:solidFill>
              <a:ea typeface="Hoefler Text" charset="0"/>
              <a:cs typeface="Hoefler Text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Objeto material</a:t>
            </a:r>
          </a:p>
        </p:txBody>
      </p:sp>
      <p:sp>
        <p:nvSpPr>
          <p:cNvPr id="24578" name="AutoShape 2"/>
          <p:cNvSpPr>
            <a:spLocks/>
          </p:cNvSpPr>
          <p:nvPr/>
        </p:nvSpPr>
        <p:spPr bwMode="auto">
          <a:xfrm>
            <a:off x="1943100" y="2997200"/>
            <a:ext cx="92710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Beneficio o ventaja de cualquier naturaleza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s-ES"/>
          </a:p>
        </p:txBody>
      </p:sp>
      <p:sp>
        <p:nvSpPr>
          <p:cNvPr id="25602" name="AutoShape 2"/>
          <p:cNvSpPr>
            <a:spLocks/>
          </p:cNvSpPr>
          <p:nvPr/>
        </p:nvSpPr>
        <p:spPr bwMode="auto">
          <a:xfrm>
            <a:off x="787400" y="3606800"/>
            <a:ext cx="2565400" cy="1879600"/>
          </a:xfrm>
          <a:prstGeom prst="roundRect">
            <a:avLst>
              <a:gd name="adj" fmla="val 10134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No constituye delito</a:t>
            </a:r>
          </a:p>
        </p:txBody>
      </p:sp>
      <p:sp>
        <p:nvSpPr>
          <p:cNvPr id="25603" name="AutoShape 3"/>
          <p:cNvSpPr>
            <a:spLocks/>
          </p:cNvSpPr>
          <p:nvPr/>
        </p:nvSpPr>
        <p:spPr bwMode="auto">
          <a:xfrm>
            <a:off x="4267200" y="2971800"/>
            <a:ext cx="79502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el ofrecimiento de beneficios o ventajas sin contraprestación</a:t>
            </a:r>
          </a:p>
        </p:txBody>
      </p:sp>
      <p:sp>
        <p:nvSpPr>
          <p:cNvPr id="25604" name="AutoShape 4"/>
          <p:cNvSpPr>
            <a:spLocks/>
          </p:cNvSpPr>
          <p:nvPr/>
        </p:nvSpPr>
        <p:spPr bwMode="auto">
          <a:xfrm>
            <a:off x="4267200" y="4546600"/>
            <a:ext cx="7950200" cy="2438400"/>
          </a:xfrm>
          <a:prstGeom prst="roundRect">
            <a:avLst>
              <a:gd name="adj" fmla="val 781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El beneficio de una relación personal o profesional con el administrador, director, empleado o colaborador de la sociedad</a:t>
            </a:r>
          </a:p>
        </p:txBody>
      </p:sp>
      <p:sp>
        <p:nvSpPr>
          <p:cNvPr id="25605" name="AutoShape 5"/>
          <p:cNvSpPr>
            <a:spLocks/>
          </p:cNvSpPr>
          <p:nvPr/>
        </p:nvSpPr>
        <p:spPr bwMode="auto">
          <a:xfrm>
            <a:off x="4267200" y="7289800"/>
            <a:ext cx="7950200" cy="1879600"/>
          </a:xfrm>
          <a:prstGeom prst="roundRect">
            <a:avLst>
              <a:gd name="adj" fmla="val 10134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Entrega de dávidas en favor de quien ha realizado los actos de favorecimiento a posterior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Corrupción pasiva</a:t>
            </a:r>
          </a:p>
        </p:txBody>
      </p:sp>
      <p:sp>
        <p:nvSpPr>
          <p:cNvPr id="26626" name="AutoShape 2"/>
          <p:cNvSpPr>
            <a:spLocks/>
          </p:cNvSpPr>
          <p:nvPr/>
        </p:nvSpPr>
        <p:spPr bwMode="auto">
          <a:xfrm>
            <a:off x="1193800" y="2832100"/>
            <a:ext cx="38100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Sujetos activos</a:t>
            </a:r>
          </a:p>
        </p:txBody>
      </p:sp>
      <p:sp>
        <p:nvSpPr>
          <p:cNvPr id="26627" name="AutoShape 3"/>
          <p:cNvSpPr>
            <a:spLocks/>
          </p:cNvSpPr>
          <p:nvPr/>
        </p:nvSpPr>
        <p:spPr bwMode="auto">
          <a:xfrm>
            <a:off x="5969000" y="2832100"/>
            <a:ext cx="62484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Directivos</a:t>
            </a:r>
          </a:p>
        </p:txBody>
      </p:sp>
      <p:sp>
        <p:nvSpPr>
          <p:cNvPr id="26628" name="AutoShape 4"/>
          <p:cNvSpPr>
            <a:spLocks/>
          </p:cNvSpPr>
          <p:nvPr/>
        </p:nvSpPr>
        <p:spPr bwMode="auto">
          <a:xfrm>
            <a:off x="5969000" y="4241800"/>
            <a:ext cx="62484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 dirty="0" err="1">
                <a:solidFill>
                  <a:srgbClr val="FFFFFF"/>
                </a:solidFill>
                <a:ea typeface="Hoefler Text" charset="0"/>
                <a:cs typeface="Hoefler Text" charset="0"/>
              </a:rPr>
              <a:t>Administradores</a:t>
            </a:r>
            <a:endParaRPr lang="en-US" altLang="es-ES" sz="3600" dirty="0">
              <a:solidFill>
                <a:srgbClr val="FFFFFF"/>
              </a:solidFill>
              <a:ea typeface="Hoefler Text" charset="0"/>
              <a:cs typeface="Hoefler Text" charset="0"/>
            </a:endParaRPr>
          </a:p>
        </p:txBody>
      </p:sp>
      <p:sp>
        <p:nvSpPr>
          <p:cNvPr id="26629" name="AutoShape 5"/>
          <p:cNvSpPr>
            <a:spLocks/>
          </p:cNvSpPr>
          <p:nvPr/>
        </p:nvSpPr>
        <p:spPr bwMode="auto">
          <a:xfrm>
            <a:off x="5969000" y="5651500"/>
            <a:ext cx="62484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Empleados</a:t>
            </a:r>
          </a:p>
        </p:txBody>
      </p:sp>
      <p:sp>
        <p:nvSpPr>
          <p:cNvPr id="26630" name="AutoShape 6"/>
          <p:cNvSpPr>
            <a:spLocks/>
          </p:cNvSpPr>
          <p:nvPr/>
        </p:nvSpPr>
        <p:spPr bwMode="auto">
          <a:xfrm>
            <a:off x="5969000" y="7061200"/>
            <a:ext cx="62484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Colaboradores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Conducta típica</a:t>
            </a:r>
          </a:p>
        </p:txBody>
      </p:sp>
      <p:sp>
        <p:nvSpPr>
          <p:cNvPr id="27650" name="AutoShape 2"/>
          <p:cNvSpPr>
            <a:spLocks/>
          </p:cNvSpPr>
          <p:nvPr/>
        </p:nvSpPr>
        <p:spPr bwMode="auto">
          <a:xfrm>
            <a:off x="1397000" y="2692400"/>
            <a:ext cx="10198100" cy="1803400"/>
          </a:xfrm>
          <a:prstGeom prst="roundRect">
            <a:avLst>
              <a:gd name="adj" fmla="val 1056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Recibir, por sí o por persona interpuesta, un beneficio o ventaja de cualquier naturaleza no justificados</a:t>
            </a:r>
          </a:p>
        </p:txBody>
      </p:sp>
      <p:sp>
        <p:nvSpPr>
          <p:cNvPr id="27651" name="AutoShape 3"/>
          <p:cNvSpPr>
            <a:spLocks/>
          </p:cNvSpPr>
          <p:nvPr/>
        </p:nvSpPr>
        <p:spPr bwMode="auto">
          <a:xfrm>
            <a:off x="1397000" y="4876800"/>
            <a:ext cx="101981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Con el fin de favorecer frente a terceros a quien la otorga</a:t>
            </a:r>
          </a:p>
        </p:txBody>
      </p:sp>
      <p:sp>
        <p:nvSpPr>
          <p:cNvPr id="27652" name="AutoShape 4"/>
          <p:cNvSpPr>
            <a:spLocks/>
          </p:cNvSpPr>
          <p:nvPr/>
        </p:nvSpPr>
        <p:spPr bwMode="auto">
          <a:xfrm>
            <a:off x="1397000" y="6388100"/>
            <a:ext cx="10198100" cy="2057400"/>
          </a:xfrm>
          <a:prstGeom prst="roundRect">
            <a:avLst>
              <a:gd name="adj" fmla="val 9259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El incumplimiento de las oblaciones radica en el mejor precio que podría conseguir para la entidad en cuyo nombre actúa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s-ES"/>
          </a:p>
        </p:txBody>
      </p:sp>
      <p:sp>
        <p:nvSpPr>
          <p:cNvPr id="28674" name="AutoShape 2"/>
          <p:cNvSpPr>
            <a:spLocks/>
          </p:cNvSpPr>
          <p:nvPr/>
        </p:nvSpPr>
        <p:spPr bwMode="auto">
          <a:xfrm>
            <a:off x="1244600" y="3200400"/>
            <a:ext cx="10502900" cy="1854200"/>
          </a:xfrm>
          <a:prstGeom prst="roundRect">
            <a:avLst>
              <a:gd name="adj" fmla="val 1027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El delito no se ve alterado por el hecho de que en términos generales el resultado haya sido beneficioso para la entidad</a:t>
            </a:r>
          </a:p>
        </p:txBody>
      </p:sp>
      <p:sp>
        <p:nvSpPr>
          <p:cNvPr id="28675" name="AutoShape 3"/>
          <p:cNvSpPr>
            <a:spLocks/>
          </p:cNvSpPr>
          <p:nvPr/>
        </p:nvSpPr>
        <p:spPr bwMode="auto">
          <a:xfrm>
            <a:off x="1244600" y="5448300"/>
            <a:ext cx="105029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Si el conste del soborno se incluye en el precio final, se trataría de una apropiación indebida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Objeto material</a:t>
            </a:r>
          </a:p>
        </p:txBody>
      </p:sp>
      <p:sp>
        <p:nvSpPr>
          <p:cNvPr id="29698" name="AutoShape 2"/>
          <p:cNvSpPr>
            <a:spLocks/>
          </p:cNvSpPr>
          <p:nvPr/>
        </p:nvSpPr>
        <p:spPr bwMode="auto">
          <a:xfrm>
            <a:off x="1866900" y="3149600"/>
            <a:ext cx="9258300" cy="1727200"/>
          </a:xfrm>
          <a:prstGeom prst="roundRect">
            <a:avLst>
              <a:gd name="adj" fmla="val 11028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Beneficio o ventaja de cualquier naturaleza no justificados</a:t>
            </a:r>
          </a:p>
        </p:txBody>
      </p:sp>
      <p:sp>
        <p:nvSpPr>
          <p:cNvPr id="29699" name="AutoShape 3"/>
          <p:cNvSpPr>
            <a:spLocks/>
          </p:cNvSpPr>
          <p:nvPr/>
        </p:nvSpPr>
        <p:spPr bwMode="auto">
          <a:xfrm>
            <a:off x="1866900" y="5194300"/>
            <a:ext cx="92583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No se tendrán en cuenta los de escasa cuantía</a:t>
            </a:r>
          </a:p>
        </p:txBody>
      </p:sp>
      <p:sp>
        <p:nvSpPr>
          <p:cNvPr id="29700" name="AutoShape 4"/>
          <p:cNvSpPr>
            <a:spLocks/>
          </p:cNvSpPr>
          <p:nvPr/>
        </p:nvSpPr>
        <p:spPr bwMode="auto">
          <a:xfrm>
            <a:off x="1866900" y="6781800"/>
            <a:ext cx="92583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¿Invitación a un palco?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Consumación</a:t>
            </a:r>
          </a:p>
        </p:txBody>
      </p:sp>
      <p:sp>
        <p:nvSpPr>
          <p:cNvPr id="30722" name="AutoShape 2"/>
          <p:cNvSpPr>
            <a:spLocks/>
          </p:cNvSpPr>
          <p:nvPr/>
        </p:nvSpPr>
        <p:spPr bwMode="auto">
          <a:xfrm>
            <a:off x="1739900" y="3390900"/>
            <a:ext cx="95250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Es un delito de mera actividad</a:t>
            </a:r>
          </a:p>
        </p:txBody>
      </p:sp>
      <p:sp>
        <p:nvSpPr>
          <p:cNvPr id="30723" name="AutoShape 3"/>
          <p:cNvSpPr>
            <a:spLocks/>
          </p:cNvSpPr>
          <p:nvPr/>
        </p:nvSpPr>
        <p:spPr bwMode="auto">
          <a:xfrm>
            <a:off x="1739900" y="5156200"/>
            <a:ext cx="95250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Se tiene que cometer de forma dolosa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Pena</a:t>
            </a:r>
          </a:p>
        </p:txBody>
      </p:sp>
      <p:sp>
        <p:nvSpPr>
          <p:cNvPr id="31746" name="AutoShape 2"/>
          <p:cNvSpPr>
            <a:spLocks/>
          </p:cNvSpPr>
          <p:nvPr/>
        </p:nvSpPr>
        <p:spPr bwMode="auto">
          <a:xfrm>
            <a:off x="1317824" y="3352800"/>
            <a:ext cx="10369152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6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meses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a 4 </a:t>
            </a:r>
            <a:r>
              <a:rPr lang="en-US" altLang="es-ES" sz="3600" dirty="0" err="1">
                <a:solidFill>
                  <a:srgbClr val="FFFFFF"/>
                </a:solidFill>
                <a:ea typeface="Hoefler Text" charset="0"/>
                <a:cs typeface="Hoefler Text" charset="0"/>
              </a:rPr>
              <a:t>años</a:t>
            </a:r>
            <a:endParaRPr lang="en-US" altLang="es-ES" sz="3600" dirty="0">
              <a:solidFill>
                <a:srgbClr val="FFFFFF"/>
              </a:solidFill>
              <a:ea typeface="Hoefler Text" charset="0"/>
              <a:cs typeface="Hoefler Text" charset="0"/>
            </a:endParaRPr>
          </a:p>
        </p:txBody>
      </p:sp>
      <p:sp>
        <p:nvSpPr>
          <p:cNvPr id="31747" name="AutoShape 3"/>
          <p:cNvSpPr>
            <a:spLocks/>
          </p:cNvSpPr>
          <p:nvPr/>
        </p:nvSpPr>
        <p:spPr bwMode="auto">
          <a:xfrm>
            <a:off x="1317824" y="5067300"/>
            <a:ext cx="10369152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Inhabilitación especial para el ejercicio de industria o comercio de 1 a 6 años</a:t>
            </a:r>
          </a:p>
        </p:txBody>
      </p:sp>
      <p:sp>
        <p:nvSpPr>
          <p:cNvPr id="31748" name="AutoShape 4"/>
          <p:cNvSpPr>
            <a:spLocks/>
          </p:cNvSpPr>
          <p:nvPr/>
        </p:nvSpPr>
        <p:spPr bwMode="auto">
          <a:xfrm>
            <a:off x="1317824" y="6781800"/>
            <a:ext cx="10369152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Multa de 3x del beneficio o ventaja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Bien jurídico</a:t>
            </a:r>
          </a:p>
        </p:txBody>
      </p:sp>
      <p:sp>
        <p:nvSpPr>
          <p:cNvPr id="14338" name="AutoShape 2"/>
          <p:cNvSpPr>
            <a:spLocks/>
          </p:cNvSpPr>
          <p:nvPr/>
        </p:nvSpPr>
        <p:spPr bwMode="auto">
          <a:xfrm>
            <a:off x="1270000" y="2959100"/>
            <a:ext cx="109474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Salvaguardia de la competencia empresarial o profesional en la contratación de bienes y servicios</a:t>
            </a:r>
          </a:p>
        </p:txBody>
      </p:sp>
      <p:sp>
        <p:nvSpPr>
          <p:cNvPr id="14339" name="AutoShape 3"/>
          <p:cNvSpPr>
            <a:spLocks/>
          </p:cNvSpPr>
          <p:nvPr/>
        </p:nvSpPr>
        <p:spPr bwMode="auto">
          <a:xfrm>
            <a:off x="1270000" y="4495800"/>
            <a:ext cx="10947400" cy="2541240"/>
          </a:xfrm>
          <a:prstGeom prst="roundRect">
            <a:avLst>
              <a:gd name="adj" fmla="val 10134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s-E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La garantía de una competencia justa y honesta pasa por la represión de los actos encaminados a corromper a los administradores de entidades privadas </a:t>
            </a:r>
            <a:endParaRPr lang="es-ES" altLang="es-ES" sz="3600" dirty="0">
              <a:solidFill>
                <a:srgbClr val="FFFFFF"/>
              </a:solidFill>
              <a:ea typeface="Hoefler Text" charset="0"/>
              <a:cs typeface="Hoefler Text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>
            <a:off x="1270000" y="7253064"/>
            <a:ext cx="109474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Impuesto por la D. M. 2003/568/JAI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Pena personas jurídicas</a:t>
            </a:r>
          </a:p>
        </p:txBody>
      </p:sp>
      <p:sp>
        <p:nvSpPr>
          <p:cNvPr id="32770" name="AutoShape 2"/>
          <p:cNvSpPr>
            <a:spLocks/>
          </p:cNvSpPr>
          <p:nvPr/>
        </p:nvSpPr>
        <p:spPr bwMode="auto">
          <a:xfrm>
            <a:off x="1460500" y="2428528"/>
            <a:ext cx="10083800" cy="2448272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Multa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2 </a:t>
            </a:r>
            <a:r>
              <a:rPr lang="en-US" altLang="es-ES" sz="3600" dirty="0">
                <a:solidFill>
                  <a:srgbClr val="FFFFFF"/>
                </a:solidFill>
                <a:ea typeface="Hoefler Text" charset="0"/>
                <a:cs typeface="Hoefler Text" charset="0"/>
              </a:rPr>
              <a:t>a 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5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años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o</a:t>
            </a:r>
          </a:p>
          <a:p>
            <a:pPr algn="ctr"/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3x al 5x del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beneficio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económico</a:t>
            </a:r>
            <a:endParaRPr lang="en-US" altLang="es-ES" sz="3600" dirty="0" smtClean="0">
              <a:solidFill>
                <a:srgbClr val="FFFFFF"/>
              </a:solidFill>
              <a:ea typeface="Hoefler Text" charset="0"/>
              <a:cs typeface="Hoefler Text" charset="0"/>
            </a:endParaRPr>
          </a:p>
          <a:p>
            <a:pPr algn="ctr"/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Para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cuando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el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delito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tiene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previesta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una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pena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de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más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de dos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años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a la persona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física</a:t>
            </a:r>
            <a:endParaRPr lang="en-US" altLang="es-ES" sz="3600" dirty="0">
              <a:solidFill>
                <a:srgbClr val="FFFFFF"/>
              </a:solidFill>
              <a:ea typeface="Hoefler Text" charset="0"/>
              <a:cs typeface="Hoefler Text" charset="0"/>
            </a:endParaRPr>
          </a:p>
        </p:txBody>
      </p:sp>
      <p:sp>
        <p:nvSpPr>
          <p:cNvPr id="32771" name="AutoShape 3"/>
          <p:cNvSpPr>
            <a:spLocks/>
          </p:cNvSpPr>
          <p:nvPr/>
        </p:nvSpPr>
        <p:spPr bwMode="auto">
          <a:xfrm>
            <a:off x="1473865" y="7397080"/>
            <a:ext cx="10083800" cy="1512168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Las penas del 33.7 letras b) a g)</a:t>
            </a:r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1441183" y="5032660"/>
            <a:ext cx="10083800" cy="2018668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Multa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6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meses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</a:t>
            </a:r>
            <a:r>
              <a:rPr lang="en-US" altLang="es-ES" sz="3600" dirty="0">
                <a:solidFill>
                  <a:srgbClr val="FFFFFF"/>
                </a:solidFill>
                <a:ea typeface="Hoefler Text" charset="0"/>
                <a:cs typeface="Hoefler Text" charset="0"/>
              </a:rPr>
              <a:t>a 2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años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o</a:t>
            </a:r>
          </a:p>
          <a:p>
            <a:pPr algn="ctr"/>
            <a:r>
              <a:rPr lang="en-US" altLang="es-ES" sz="3600" dirty="0">
                <a:solidFill>
                  <a:srgbClr val="FFFFFF"/>
                </a:solidFill>
                <a:ea typeface="Hoefler Text" charset="0"/>
                <a:cs typeface="Hoefler Text" charset="0"/>
              </a:rPr>
              <a:t>2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x del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beneficio</a:t>
            </a:r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económico</a:t>
            </a:r>
            <a:endParaRPr lang="en-US" altLang="es-ES" sz="3600" dirty="0" smtClean="0">
              <a:solidFill>
                <a:srgbClr val="FFFFFF"/>
              </a:solidFill>
              <a:ea typeface="Hoefler Text" charset="0"/>
              <a:cs typeface="Hoefler Text" charset="0"/>
            </a:endParaRPr>
          </a:p>
          <a:p>
            <a:pPr algn="ctr"/>
            <a:r>
              <a:rPr lang="en-US" altLang="es-ES" sz="3600" dirty="0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Para el resto de </a:t>
            </a:r>
            <a:r>
              <a:rPr lang="en-US" altLang="es-ES" sz="3600" dirty="0" err="1" smtClean="0">
                <a:solidFill>
                  <a:srgbClr val="FFFFFF"/>
                </a:solidFill>
                <a:ea typeface="Hoefler Text" charset="0"/>
                <a:cs typeface="Hoefler Text" charset="0"/>
              </a:rPr>
              <a:t>casos</a:t>
            </a:r>
            <a:endParaRPr lang="en-US" altLang="es-ES" sz="3600" dirty="0" smtClean="0">
              <a:solidFill>
                <a:srgbClr val="FFFFFF"/>
              </a:solidFill>
              <a:ea typeface="Hoefler Text" charset="0"/>
              <a:cs typeface="Hoefler Text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Ámbito de aplicación</a:t>
            </a:r>
          </a:p>
        </p:txBody>
      </p:sp>
      <p:sp>
        <p:nvSpPr>
          <p:cNvPr id="15362" name="AutoShape 2"/>
          <p:cNvSpPr>
            <a:spLocks/>
          </p:cNvSpPr>
          <p:nvPr/>
        </p:nvSpPr>
        <p:spPr bwMode="auto">
          <a:xfrm>
            <a:off x="1384300" y="3111500"/>
            <a:ext cx="40386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Empresa mercantil </a:t>
            </a:r>
          </a:p>
        </p:txBody>
      </p:sp>
      <p:sp>
        <p:nvSpPr>
          <p:cNvPr id="15363" name="AutoShape 3"/>
          <p:cNvSpPr>
            <a:spLocks/>
          </p:cNvSpPr>
          <p:nvPr/>
        </p:nvSpPr>
        <p:spPr bwMode="auto">
          <a:xfrm>
            <a:off x="7467600" y="3111500"/>
            <a:ext cx="40386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Sociedad</a:t>
            </a:r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4533900" y="4800600"/>
            <a:ext cx="39243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Asociación</a:t>
            </a:r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1384300" y="6489700"/>
            <a:ext cx="40386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Fundación</a:t>
            </a:r>
          </a:p>
        </p:txBody>
      </p:sp>
      <p:sp>
        <p:nvSpPr>
          <p:cNvPr id="15366" name="AutoShape 6"/>
          <p:cNvSpPr>
            <a:spLocks/>
          </p:cNvSpPr>
          <p:nvPr/>
        </p:nvSpPr>
        <p:spPr bwMode="auto">
          <a:xfrm>
            <a:off x="7467600" y="6489700"/>
            <a:ext cx="40386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Organización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s-ES"/>
          </a:p>
        </p:txBody>
      </p:sp>
      <p:sp>
        <p:nvSpPr>
          <p:cNvPr id="16386" name="AutoShape 2"/>
          <p:cNvSpPr>
            <a:spLocks/>
          </p:cNvSpPr>
          <p:nvPr/>
        </p:nvSpPr>
        <p:spPr bwMode="auto">
          <a:xfrm>
            <a:off x="990600" y="4495800"/>
            <a:ext cx="3111500" cy="2095500"/>
          </a:xfrm>
          <a:prstGeom prst="roundRect">
            <a:avLst>
              <a:gd name="adj" fmla="val 9088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Se incrimina tanto</a:t>
            </a:r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5232400" y="3225800"/>
            <a:ext cx="6985000" cy="1828800"/>
          </a:xfrm>
          <a:prstGeom prst="roundRect">
            <a:avLst>
              <a:gd name="adj" fmla="val 1041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quien ofrece el beneficio o ventaja para obtener una adjudicación</a:t>
            </a:r>
          </a:p>
        </p:txBody>
      </p:sp>
      <p:sp>
        <p:nvSpPr>
          <p:cNvPr id="16388" name="AutoShape 4"/>
          <p:cNvSpPr>
            <a:spLocks/>
          </p:cNvSpPr>
          <p:nvPr/>
        </p:nvSpPr>
        <p:spPr bwMode="auto">
          <a:xfrm>
            <a:off x="5232400" y="6146800"/>
            <a:ext cx="6985000" cy="2311400"/>
          </a:xfrm>
          <a:prstGeom prst="roundRect">
            <a:avLst>
              <a:gd name="adj" fmla="val 8241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como quien actúa por cuenta de la entidad adjudicando al primero el contrato a cambio de una ventaja o beneficio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s-ES"/>
              <a:t>Corrupción activa</a:t>
            </a:r>
          </a:p>
        </p:txBody>
      </p:sp>
      <p:sp>
        <p:nvSpPr>
          <p:cNvPr id="17410" name="AutoShape 2"/>
          <p:cNvSpPr>
            <a:spLocks/>
          </p:cNvSpPr>
          <p:nvPr/>
        </p:nvSpPr>
        <p:spPr bwMode="auto">
          <a:xfrm>
            <a:off x="1651000" y="3251200"/>
            <a:ext cx="36322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Sujeto activo</a:t>
            </a:r>
          </a:p>
        </p:txBody>
      </p:sp>
      <p:sp>
        <p:nvSpPr>
          <p:cNvPr id="17411" name="AutoShape 3"/>
          <p:cNvSpPr>
            <a:spLocks/>
          </p:cNvSpPr>
          <p:nvPr/>
        </p:nvSpPr>
        <p:spPr bwMode="auto">
          <a:xfrm>
            <a:off x="6324600" y="3251200"/>
            <a:ext cx="46355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Cualquiera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s-ES"/>
          </a:p>
        </p:txBody>
      </p:sp>
      <p:sp>
        <p:nvSpPr>
          <p:cNvPr id="18434" name="AutoShape 2"/>
          <p:cNvSpPr>
            <a:spLocks/>
          </p:cNvSpPr>
          <p:nvPr/>
        </p:nvSpPr>
        <p:spPr bwMode="auto">
          <a:xfrm>
            <a:off x="1397000" y="2921000"/>
            <a:ext cx="102108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Ofrecer o conceder un beneficio o ventaja de cualquier naturaleza no justificados</a:t>
            </a:r>
          </a:p>
        </p:txBody>
      </p:sp>
      <p:sp>
        <p:nvSpPr>
          <p:cNvPr id="18435" name="AutoShape 3"/>
          <p:cNvSpPr>
            <a:spLocks/>
          </p:cNvSpPr>
          <p:nvPr/>
        </p:nvSpPr>
        <p:spPr bwMode="auto">
          <a:xfrm>
            <a:off x="1397000" y="4419600"/>
            <a:ext cx="102108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A los directivos, administradores, empleados o colaboradores de una empresa mercantil, etc.</a:t>
            </a:r>
          </a:p>
        </p:txBody>
      </p:sp>
      <p:sp>
        <p:nvSpPr>
          <p:cNvPr id="18436" name="AutoShape 4"/>
          <p:cNvSpPr>
            <a:spLocks/>
          </p:cNvSpPr>
          <p:nvPr/>
        </p:nvSpPr>
        <p:spPr bwMode="auto">
          <a:xfrm>
            <a:off x="1397000" y="5918200"/>
            <a:ext cx="10210800" cy="1917700"/>
          </a:xfrm>
          <a:prstGeom prst="roundRect">
            <a:avLst>
              <a:gd name="adj" fmla="val 9931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incumpliendo sus obligaciones en la adquisición o venta de mercancías o en la contratación de servicios profesionales</a:t>
            </a:r>
          </a:p>
        </p:txBody>
      </p:sp>
      <p:sp>
        <p:nvSpPr>
          <p:cNvPr id="18437" name="AutoShape 5"/>
          <p:cNvSpPr>
            <a:spLocks/>
          </p:cNvSpPr>
          <p:nvPr/>
        </p:nvSpPr>
        <p:spPr bwMode="auto">
          <a:xfrm>
            <a:off x="1397000" y="8064500"/>
            <a:ext cx="102108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Incumplir sus obligaciones viene referido al sujeto que se deja corromper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s-ES"/>
          </a:p>
        </p:txBody>
      </p:sp>
      <p:sp>
        <p:nvSpPr>
          <p:cNvPr id="19458" name="AutoShape 2"/>
          <p:cNvSpPr>
            <a:spLocks/>
          </p:cNvSpPr>
          <p:nvPr/>
        </p:nvSpPr>
        <p:spPr bwMode="auto">
          <a:xfrm>
            <a:off x="1206500" y="2946400"/>
            <a:ext cx="105918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No son constitutivos de delito el ofrecimiento de beneficios o ventajas sin contraprestación</a:t>
            </a:r>
          </a:p>
        </p:txBody>
      </p:sp>
      <p:sp>
        <p:nvSpPr>
          <p:cNvPr id="19459" name="AutoShape 3"/>
          <p:cNvSpPr>
            <a:spLocks/>
          </p:cNvSpPr>
          <p:nvPr/>
        </p:nvSpPr>
        <p:spPr bwMode="auto">
          <a:xfrm>
            <a:off x="1206500" y="4470400"/>
            <a:ext cx="10591800" cy="2578100"/>
          </a:xfrm>
          <a:prstGeom prst="roundRect">
            <a:avLst>
              <a:gd name="adj" fmla="val 7389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200">
                <a:solidFill>
                  <a:srgbClr val="FFFFFF"/>
                </a:solidFill>
                <a:ea typeface="Hoefler Text" charset="0"/>
                <a:cs typeface="Hoefler Text" charset="0"/>
              </a:rPr>
              <a:t>Tampoco el tráfico de influencias en al ámbito privado.</a:t>
            </a:r>
          </a:p>
          <a:p>
            <a:pPr algn="ctr"/>
            <a:r>
              <a:rPr lang="en-US" altLang="es-ES" sz="3200">
                <a:solidFill>
                  <a:srgbClr val="FFFFFF"/>
                </a:solidFill>
                <a:ea typeface="Hoefler Text" charset="0"/>
                <a:cs typeface="Hoefler Text" charset="0"/>
              </a:rPr>
              <a:t>Situaciones en las que el sujeto se aprovecha o se sirve de una relación personal o profesional con el administrador, directivo, empleado o colaborador de la sociedad para conseguir de estos el acto de favor</a:t>
            </a:r>
          </a:p>
        </p:txBody>
      </p:sp>
      <p:sp>
        <p:nvSpPr>
          <p:cNvPr id="19460" name="AutoShape 4"/>
          <p:cNvSpPr>
            <a:spLocks/>
          </p:cNvSpPr>
          <p:nvPr/>
        </p:nvSpPr>
        <p:spPr bwMode="auto">
          <a:xfrm>
            <a:off x="1206500" y="7302500"/>
            <a:ext cx="10591800" cy="1968500"/>
          </a:xfrm>
          <a:prstGeom prst="roundRect">
            <a:avLst>
              <a:gd name="adj" fmla="val 9676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La entrega de dádivas al administrador, directivo, empleado o colaborador en reconocimiento de los actos de favor ya realizado tampoco es delito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title"/>
          </p:nvPr>
        </p:nvSpPr>
        <p:spPr>
          <a:xfrm>
            <a:off x="787400" y="254000"/>
            <a:ext cx="11430000" cy="1905000"/>
          </a:xfrm>
          <a:ln/>
        </p:spPr>
        <p:txBody>
          <a:bodyPr/>
          <a:lstStyle/>
          <a:p>
            <a:r>
              <a:rPr lang="en-US" altLang="es-ES"/>
              <a:t>Corrupción pasiva</a:t>
            </a:r>
          </a:p>
        </p:txBody>
      </p:sp>
      <p:sp>
        <p:nvSpPr>
          <p:cNvPr id="20482" name="AutoShape 2"/>
          <p:cNvSpPr>
            <a:spLocks/>
          </p:cNvSpPr>
          <p:nvPr/>
        </p:nvSpPr>
        <p:spPr bwMode="auto">
          <a:xfrm>
            <a:off x="1257300" y="4394200"/>
            <a:ext cx="3200400" cy="1905000"/>
          </a:xfrm>
          <a:prstGeom prst="roundRect">
            <a:avLst>
              <a:gd name="adj" fmla="val 10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Sujetos activos</a:t>
            </a:r>
          </a:p>
        </p:txBody>
      </p:sp>
      <p:sp>
        <p:nvSpPr>
          <p:cNvPr id="20483" name="AutoShape 3"/>
          <p:cNvSpPr>
            <a:spLocks/>
          </p:cNvSpPr>
          <p:nvPr/>
        </p:nvSpPr>
        <p:spPr bwMode="auto">
          <a:xfrm>
            <a:off x="5588000" y="2425700"/>
            <a:ext cx="47244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Administrativos</a:t>
            </a:r>
          </a:p>
        </p:txBody>
      </p:sp>
      <p:sp>
        <p:nvSpPr>
          <p:cNvPr id="20484" name="AutoShape 4"/>
          <p:cNvSpPr>
            <a:spLocks/>
          </p:cNvSpPr>
          <p:nvPr/>
        </p:nvSpPr>
        <p:spPr bwMode="auto">
          <a:xfrm>
            <a:off x="5588000" y="3962400"/>
            <a:ext cx="47244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Directivos</a:t>
            </a:r>
          </a:p>
        </p:txBody>
      </p:sp>
      <p:sp>
        <p:nvSpPr>
          <p:cNvPr id="20485" name="AutoShape 5"/>
          <p:cNvSpPr>
            <a:spLocks/>
          </p:cNvSpPr>
          <p:nvPr/>
        </p:nvSpPr>
        <p:spPr bwMode="auto">
          <a:xfrm>
            <a:off x="5588000" y="5499100"/>
            <a:ext cx="47244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Empleados</a:t>
            </a:r>
          </a:p>
        </p:txBody>
      </p:sp>
      <p:sp>
        <p:nvSpPr>
          <p:cNvPr id="20486" name="AutoShape 6"/>
          <p:cNvSpPr>
            <a:spLocks/>
          </p:cNvSpPr>
          <p:nvPr/>
        </p:nvSpPr>
        <p:spPr bwMode="auto">
          <a:xfrm>
            <a:off x="5588000" y="7035800"/>
            <a:ext cx="4724400" cy="1270000"/>
          </a:xfrm>
          <a:prstGeom prst="roundRect">
            <a:avLst>
              <a:gd name="adj" fmla="val 1500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Colaboradores</a:t>
            </a:r>
          </a:p>
        </p:txBody>
      </p:sp>
      <p:sp>
        <p:nvSpPr>
          <p:cNvPr id="20487" name="AutoShape 7"/>
          <p:cNvSpPr>
            <a:spLocks/>
          </p:cNvSpPr>
          <p:nvPr/>
        </p:nvSpPr>
        <p:spPr bwMode="auto">
          <a:xfrm>
            <a:off x="5384800" y="2425700"/>
            <a:ext cx="5143500" cy="5880100"/>
          </a:xfrm>
          <a:prstGeom prst="roundRect">
            <a:avLst>
              <a:gd name="adj" fmla="val 3704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ya actúen por sí mismo o a través de personas interpuestas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  <p:bldP spid="20484" grpId="0" animBg="1" autoUpdateAnimBg="0"/>
      <p:bldP spid="20485" grpId="0" animBg="1" autoUpdateAnimBg="0"/>
      <p:bldP spid="20486" grpId="0" animBg="1" autoUpdateAnimBg="0"/>
      <p:bldP spid="2048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s-ES"/>
          </a:p>
        </p:txBody>
      </p:sp>
      <p:sp>
        <p:nvSpPr>
          <p:cNvPr id="21506" name="AutoShape 2"/>
          <p:cNvSpPr>
            <a:spLocks/>
          </p:cNvSpPr>
          <p:nvPr/>
        </p:nvSpPr>
        <p:spPr bwMode="auto">
          <a:xfrm>
            <a:off x="1168400" y="3238500"/>
            <a:ext cx="3860800" cy="1955800"/>
          </a:xfrm>
          <a:prstGeom prst="roundRect">
            <a:avLst>
              <a:gd name="adj" fmla="val 9736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Directivos y empleados</a:t>
            </a:r>
          </a:p>
        </p:txBody>
      </p:sp>
      <p:sp>
        <p:nvSpPr>
          <p:cNvPr id="21507" name="AutoShape 3"/>
          <p:cNvSpPr>
            <a:spLocks/>
          </p:cNvSpPr>
          <p:nvPr/>
        </p:nvSpPr>
        <p:spPr bwMode="auto">
          <a:xfrm>
            <a:off x="6070600" y="2997200"/>
            <a:ext cx="6146800" cy="2438400"/>
          </a:xfrm>
          <a:prstGeom prst="roundRect">
            <a:avLst>
              <a:gd name="adj" fmla="val 781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personas que desempeñen funciones directivas o labores de cualquier tipo dentro del sector privado</a:t>
            </a:r>
          </a:p>
        </p:txBody>
      </p:sp>
      <p:sp>
        <p:nvSpPr>
          <p:cNvPr id="21508" name="AutoShape 4"/>
          <p:cNvSpPr>
            <a:spLocks/>
          </p:cNvSpPr>
          <p:nvPr/>
        </p:nvSpPr>
        <p:spPr bwMode="auto">
          <a:xfrm>
            <a:off x="1168400" y="6197600"/>
            <a:ext cx="3860800" cy="1803400"/>
          </a:xfrm>
          <a:prstGeom prst="roundRect">
            <a:avLst>
              <a:gd name="adj" fmla="val 1056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Colaboradores</a:t>
            </a:r>
          </a:p>
        </p:txBody>
      </p:sp>
      <p:sp>
        <p:nvSpPr>
          <p:cNvPr id="21509" name="AutoShape 5"/>
          <p:cNvSpPr>
            <a:spLocks/>
          </p:cNvSpPr>
          <p:nvPr/>
        </p:nvSpPr>
        <p:spPr bwMode="auto">
          <a:xfrm>
            <a:off x="6070600" y="5740400"/>
            <a:ext cx="6146800" cy="2806700"/>
          </a:xfrm>
          <a:prstGeom prst="roundRect">
            <a:avLst>
              <a:gd name="adj" fmla="val 678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oefler Text" charset="0"/>
              </a:defRPr>
            </a:lvl1pPr>
            <a:lvl2pPr algn="l">
              <a:defRPr sz="1200">
                <a:solidFill>
                  <a:schemeClr val="tx1"/>
                </a:solidFill>
                <a:latin typeface="Hoefler Text" charset="0"/>
              </a:defRPr>
            </a:lvl2pPr>
            <a:lvl3pPr algn="l">
              <a:defRPr sz="1200">
                <a:solidFill>
                  <a:schemeClr val="tx1"/>
                </a:solidFill>
                <a:latin typeface="Hoefler Text" charset="0"/>
              </a:defRPr>
            </a:lvl3pPr>
            <a:lvl4pPr algn="l">
              <a:defRPr sz="1200">
                <a:solidFill>
                  <a:schemeClr val="tx1"/>
                </a:solidFill>
                <a:latin typeface="Hoefler Text" charset="0"/>
              </a:defRPr>
            </a:lvl4pPr>
            <a:lvl5pPr algn="l">
              <a:defRPr sz="1200">
                <a:solidFill>
                  <a:schemeClr val="tx1"/>
                </a:solidFill>
                <a:latin typeface="Hoefler Tex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oefler Text" charset="0"/>
              </a:defRPr>
            </a:lvl9pPr>
          </a:lstStyle>
          <a:p>
            <a:pPr algn="ctr"/>
            <a:r>
              <a:rPr lang="en-US" altLang="es-ES" sz="3600">
                <a:solidFill>
                  <a:srgbClr val="FFFFFF"/>
                </a:solidFill>
                <a:ea typeface="Hoefler Text" charset="0"/>
                <a:cs typeface="Hoefler Text" charset="0"/>
              </a:rPr>
              <a:t>Aquellas personas que, no siendo empleados de la entidad, realizan servicios remunerado o gratuitamente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ítulo y subtítulo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y subtítulo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Título y subtítu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ítulo y viñetas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y viñetas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Título y viñet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ítulo (centro)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(centro)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Título (centro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En blanco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 blanco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ítulo (arriba)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(arriba)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Título (arriba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ítulo y viñetas (2 columnas)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y viñetas (2 columnas)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Título y viñetas (2 column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ítulo y viñetas (izquierda)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y viñetas (izquierda)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Título y viñetas (izquierda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ítulo, viñetas y foto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, viñetas y foto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Título, viñetas y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Foto (vertical)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(vertical)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Foto (vertical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Foto (horizontal)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(horizontal)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Foto (horizontal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ítulo y viñetas (derecha)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y viñetas (derecha)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Título y viñetas (derecha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Viñetas">
  <a:themeElements>
    <a:clrScheme name="">
      <a:dk1>
        <a:srgbClr val="595650"/>
      </a:dk1>
      <a:lt1>
        <a:srgbClr val="A6A9A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0D1D4"/>
      </a:accent3>
      <a:accent4>
        <a:srgbClr val="4B48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ñetas">
      <a:majorFont>
        <a:latin typeface="Baskerville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3600" b="0" i="0" u="none" strike="noStrike" cap="none" normalizeH="0" baseline="0" smtClean="0">
            <a:ln>
              <a:noFill/>
            </a:ln>
            <a:solidFill>
              <a:srgbClr val="595650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Viñet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Pages>0</Pages>
  <Words>654</Words>
  <Characters>0</Characters>
  <Application>Microsoft Office PowerPoint</Application>
  <PresentationFormat>Personalizado</PresentationFormat>
  <Lines>0</Lines>
  <Paragraphs>80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12</vt:i4>
      </vt:variant>
      <vt:variant>
        <vt:lpstr>Títulos de diapositiva</vt:lpstr>
      </vt:variant>
      <vt:variant>
        <vt:i4>20</vt:i4>
      </vt:variant>
    </vt:vector>
  </HeadingPairs>
  <TitlesOfParts>
    <vt:vector size="35" baseType="lpstr">
      <vt:lpstr>Hoefler Text</vt:lpstr>
      <vt:lpstr>ヒラギノ明朝 ProN W3</vt:lpstr>
      <vt:lpstr>Baskerville</vt:lpstr>
      <vt:lpstr>Título y subtítulo</vt:lpstr>
      <vt:lpstr>Título (arriba)</vt:lpstr>
      <vt:lpstr>Título y viñetas (2 columnas)</vt:lpstr>
      <vt:lpstr>Título y viñetas (izquierda)</vt:lpstr>
      <vt:lpstr>Título, viñetas y foto</vt:lpstr>
      <vt:lpstr>Foto (vertical)</vt:lpstr>
      <vt:lpstr>Foto (horizontal)</vt:lpstr>
      <vt:lpstr>Título y viñetas (derecha)</vt:lpstr>
      <vt:lpstr>Viñetas</vt:lpstr>
      <vt:lpstr>Título y viñetas</vt:lpstr>
      <vt:lpstr>Título (centro)</vt:lpstr>
      <vt:lpstr>En blanco</vt:lpstr>
      <vt:lpstr>Corrupción en los negocios</vt:lpstr>
      <vt:lpstr>Bien jurídico</vt:lpstr>
      <vt:lpstr>Ámbito de aplicación</vt:lpstr>
      <vt:lpstr>Presentación de PowerPoint</vt:lpstr>
      <vt:lpstr>Corrupción activa</vt:lpstr>
      <vt:lpstr>Presentación de PowerPoint</vt:lpstr>
      <vt:lpstr>Presentación de PowerPoint</vt:lpstr>
      <vt:lpstr>Corrupción pasiva</vt:lpstr>
      <vt:lpstr>Presentación de PowerPoint</vt:lpstr>
      <vt:lpstr>Conducta típica</vt:lpstr>
      <vt:lpstr>Presentación de PowerPoint</vt:lpstr>
      <vt:lpstr>Objeto material</vt:lpstr>
      <vt:lpstr>Presentación de PowerPoint</vt:lpstr>
      <vt:lpstr>Corrupción pasiva</vt:lpstr>
      <vt:lpstr>Conducta típica</vt:lpstr>
      <vt:lpstr>Presentación de PowerPoint</vt:lpstr>
      <vt:lpstr>Objeto material</vt:lpstr>
      <vt:lpstr>Consumación</vt:lpstr>
      <vt:lpstr>Pena</vt:lpstr>
      <vt:lpstr>Pena personas jurídicas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Corrupción en los negocios</dc:title>
  <dc:subject/>
  <dc:creator>JVP</dc:creator>
  <cp:keywords/>
  <dc:description/>
  <cp:lastModifiedBy>Javier Valls</cp:lastModifiedBy>
  <cp:revision>2</cp:revision>
  <dcterms:modified xsi:type="dcterms:W3CDTF">2016-04-28T13:50:23Z</dcterms:modified>
</cp:coreProperties>
</file>